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550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7A61-05EA-C6A3-865B-2E404B53E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1DB74-7117-CC6E-89DA-18ED5FE0A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B7AE4-34B9-2B19-4B58-86872A77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45105-320A-D2CB-1E9D-7053B98E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6BA9-B7C2-4537-02E8-3C2C176B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3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F3E0-E61B-3D2F-B034-96E5716C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41501-EC42-C42A-0140-31D66AE81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B2790-F345-B04E-60F5-61BB1BD2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95098-997B-9752-DCB8-48D7E20E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1F10-BD72-DF09-A0E5-528D7BA4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9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086D8-6F78-241B-A62D-EAAE052FB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CB82A-7830-E8A1-CE5F-EF2416546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E2CBA-E23B-5056-DB45-E67BE2427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EC094-7201-A3A0-58F0-0BA7C2AE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86FA8-2084-1853-D6E6-1776F27C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6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BC0F-78EF-621B-484A-6732A4AC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754B1-B32E-65DD-CBC9-FF1242134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E7B18-B4E9-ED91-726E-52EC620A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619A-FD5D-D55D-9426-EE3717AD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CFE2-8E7B-E797-E041-5AA3E1DD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39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B26A-2EC5-8DEF-5CF5-D15CA063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C86F3-50C8-4AB7-FE8E-C1725EA9E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8141A-3AB3-E48B-F3C2-D9D46867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A6A1-384F-4A70-0A7C-BAF05432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DF4AD-5860-DA3C-5638-8723F9FF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3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6ACA-4F36-A4BE-0B63-D94018C3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11FB7-D35D-8E5E-09A5-15E968F81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4E69B-A3AC-AA16-543D-1A0F18AE1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5357D-0C23-64AE-798D-D4F58F03B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C14EE-E48F-3A2A-1B62-D7685582E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EE74C-CDD0-FEB1-CE61-449E468E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7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D9A0-F4CF-EB47-6BAA-BB65EEA6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573B0-D0A0-5E80-F6B8-01EEB087B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997F-516C-DBA7-A068-94528FC4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80070-94F2-87AE-44FB-B7F80CCDA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EA8FD-F1CF-4889-A67D-B4B25BF9A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423953-A593-60AA-60AD-8BC15BD0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E63ED-F37C-1A11-195B-FF4F02270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691D3-B7B0-D6F3-96E5-A7323240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3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6CE3-E959-E7B1-8ECC-1B8C6897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EB108-C84C-5360-E408-13647A9A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B3F1-6434-6DF1-CA38-69F082B7D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D57B1-4F50-CC31-4411-ACB40186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9EBF6-EF60-47E9-6279-FDC23BDE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2546F-7D83-67CA-1604-79CA2CD1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F4AA1-2F9D-34C1-92B5-0DF9E5AD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61D4-B524-2B30-21A1-4FCC9205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400B-0ACE-D46C-E063-771784C5A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FF7F3-40A7-B5E7-BFA0-24AA4A0E7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5AB02-9914-EBCE-C7F2-CADFB489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288D5-6026-AE2B-B6BD-E93371B7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C0EC6-2FFA-D252-BAAF-919E509A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4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F50B1-A096-5968-0172-089289EF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85D54-A3C7-671A-CEBD-714508170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F2C4D-D1B7-D231-BCA7-6C86AF264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5422E-1E42-F47A-73F6-99C29CDA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A418C-FFD0-236F-15A0-6A3686DA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D8DCD-A6A1-17D3-A6C7-42986230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0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AF369-77E8-4831-1EE6-E2AD6E2E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671CC-58E9-10F7-47E6-10D64211E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CD7E0-B1B5-7E08-F4BA-A5BC6402F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1DE87-2D03-489C-A369-3880FB142B6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2D1AE-CF42-C38E-D7DF-864422216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5C78A-9E4C-728C-1D02-A8FEF9F3E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1230-7C1A-4B1F-9DC1-ACE72AED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5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gif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00+] American Flag Wallpapers | Wallpapers.com">
            <a:extLst>
              <a:ext uri="{FF2B5EF4-FFF2-40B4-BE49-F238E27FC236}">
                <a16:creationId xmlns:a16="http://schemas.microsoft.com/office/drawing/2014/main" id="{BC293E57-9D5B-FEF5-E043-5A1BAF1D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C97557-9A70-E140-9288-D1A7F830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41863" y="351908"/>
            <a:ext cx="5847258" cy="51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EA5FC-EC7E-1C43-CD86-AE3020C5831B}"/>
              </a:ext>
            </a:extLst>
          </p:cNvPr>
          <p:cNvSpPr txBox="1"/>
          <p:nvPr/>
        </p:nvSpPr>
        <p:spPr>
          <a:xfrm>
            <a:off x="5295900" y="199508"/>
            <a:ext cx="9512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insight into the American Congress</a:t>
            </a: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67E8FCCD-E9F2-78D8-23A5-079E249586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571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33"/>
    </mc:Choice>
    <mc:Fallback>
      <p:transition spd="slow" advTm="12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09 0.26713 L 1.66471 0.2849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90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115C4B-E237-E51B-9814-B6FC37E1ADEA}"/>
              </a:ext>
            </a:extLst>
          </p:cNvPr>
          <p:cNvSpPr txBox="1"/>
          <p:nvPr/>
        </p:nvSpPr>
        <p:spPr>
          <a:xfrm>
            <a:off x="0" y="850900"/>
            <a:ext cx="1226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The American Congress consists of:</a:t>
            </a:r>
            <a:br>
              <a:rPr lang="en-US" sz="30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The Senate – 100 members (two from each 50 states)</a:t>
            </a:r>
          </a:p>
          <a:p>
            <a:r>
              <a:rPr lang="en-US" sz="3200" dirty="0">
                <a:solidFill>
                  <a:srgbClr val="C00000"/>
                </a:solidFill>
              </a:rPr>
              <a:t>The House of Representatives - </a:t>
            </a:r>
            <a:r>
              <a:rPr lang="en-US" sz="3200" b="0" i="0" dirty="0">
                <a:solidFill>
                  <a:srgbClr val="C00000"/>
                </a:solidFill>
                <a:effectLst/>
                <a:latin typeface="Google Sans"/>
              </a:rPr>
              <a:t>435 members</a:t>
            </a: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We also consider: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age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education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state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037A3-CB4F-EA5F-CD6A-F8A0430F0544}"/>
              </a:ext>
            </a:extLst>
          </p:cNvPr>
          <p:cNvSpPr txBox="1"/>
          <p:nvPr/>
        </p:nvSpPr>
        <p:spPr>
          <a:xfrm>
            <a:off x="0" y="0"/>
            <a:ext cx="1226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The idea</a:t>
            </a:r>
            <a:br>
              <a:rPr lang="en-US" sz="4000" dirty="0">
                <a:solidFill>
                  <a:srgbClr val="C00000"/>
                </a:solidFill>
              </a:rPr>
            </a:br>
            <a:endParaRPr lang="en-US" sz="3200" dirty="0">
              <a:solidFill>
                <a:srgbClr val="C00000"/>
              </a:solidFill>
              <a:latin typeface="Google Sans"/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10F56EF-EC26-7246-519F-6CB627079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311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70"/>
    </mc:Choice>
    <mc:Fallback>
      <p:transition spd="slow" advTm="27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115C4B-E237-E51B-9814-B6FC37E1ADEA}"/>
              </a:ext>
            </a:extLst>
          </p:cNvPr>
          <p:cNvSpPr txBox="1"/>
          <p:nvPr/>
        </p:nvSpPr>
        <p:spPr>
          <a:xfrm>
            <a:off x="0" y="850900"/>
            <a:ext cx="12268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Pattern and community detection in a real network</a:t>
            </a: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Investigation of how the politicians are connected</a:t>
            </a: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037A3-CB4F-EA5F-CD6A-F8A0430F0544}"/>
              </a:ext>
            </a:extLst>
          </p:cNvPr>
          <p:cNvSpPr txBox="1"/>
          <p:nvPr/>
        </p:nvSpPr>
        <p:spPr>
          <a:xfrm>
            <a:off x="0" y="0"/>
            <a:ext cx="1226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Why is it interesting?</a:t>
            </a:r>
            <a:br>
              <a:rPr lang="en-US" sz="4000" dirty="0">
                <a:solidFill>
                  <a:srgbClr val="C00000"/>
                </a:solidFill>
              </a:rPr>
            </a:br>
            <a:endParaRPr lang="en-US" sz="3200" dirty="0">
              <a:solidFill>
                <a:srgbClr val="C00000"/>
              </a:solidFill>
              <a:latin typeface="Google Sans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0480D49-C7D5-7974-F557-868227B7C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676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01"/>
    </mc:Choice>
    <mc:Fallback>
      <p:transition spd="slow" advTm="22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115C4B-E237-E51B-9814-B6FC37E1ADEA}"/>
              </a:ext>
            </a:extLst>
          </p:cNvPr>
          <p:cNvSpPr txBox="1"/>
          <p:nvPr/>
        </p:nvSpPr>
        <p:spPr>
          <a:xfrm>
            <a:off x="0" y="850900"/>
            <a:ext cx="12268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All data is extracted from Wikipedia pages. </a:t>
            </a:r>
            <a:br>
              <a:rPr lang="en-US" sz="3200" dirty="0">
                <a:solidFill>
                  <a:srgbClr val="C00000"/>
                </a:solidFill>
                <a:latin typeface="Google Sans"/>
              </a:rPr>
            </a:br>
            <a:r>
              <a:rPr lang="en-US" sz="3200" dirty="0">
                <a:solidFill>
                  <a:srgbClr val="C00000"/>
                </a:solidFill>
                <a:latin typeface="Google Sans"/>
              </a:rPr>
              <a:t>- Names and attributes of both chambers are available in tables. </a:t>
            </a:r>
            <a:br>
              <a:rPr lang="en-US" sz="3200" dirty="0">
                <a:solidFill>
                  <a:srgbClr val="C00000"/>
                </a:solidFill>
                <a:latin typeface="Google Sans"/>
              </a:rPr>
            </a:br>
            <a:r>
              <a:rPr lang="en-US" sz="3200" dirty="0">
                <a:solidFill>
                  <a:srgbClr val="C00000"/>
                </a:solidFill>
                <a:latin typeface="Google Sans"/>
              </a:rPr>
              <a:t>- Extraction with </a:t>
            </a:r>
            <a:r>
              <a:rPr lang="en-US" sz="3200" dirty="0" err="1">
                <a:solidFill>
                  <a:srgbClr val="C00000"/>
                </a:solidFill>
                <a:latin typeface="Google Sans"/>
              </a:rPr>
              <a:t>BeautifulSoup</a:t>
            </a:r>
            <a:r>
              <a:rPr lang="en-US" sz="3200" dirty="0">
                <a:solidFill>
                  <a:srgbClr val="C00000"/>
                </a:solidFill>
                <a:latin typeface="Google Sans"/>
              </a:rPr>
              <a:t> (python package)</a:t>
            </a: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The graph: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Nodes are members of the congress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Edges will be references in Wikipedia pages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Attributes will be education, political party etc. </a:t>
            </a: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Full directed graph: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534 nodes and 3026 edges</a:t>
            </a: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037A3-CB4F-EA5F-CD6A-F8A0430F0544}"/>
              </a:ext>
            </a:extLst>
          </p:cNvPr>
          <p:cNvSpPr txBox="1"/>
          <p:nvPr/>
        </p:nvSpPr>
        <p:spPr>
          <a:xfrm>
            <a:off x="0" y="0"/>
            <a:ext cx="1226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The data</a:t>
            </a:r>
            <a:br>
              <a:rPr lang="en-US" sz="4000" dirty="0">
                <a:solidFill>
                  <a:srgbClr val="C00000"/>
                </a:solidFill>
              </a:rPr>
            </a:br>
            <a:endParaRPr lang="en-US" sz="3200" dirty="0">
              <a:solidFill>
                <a:srgbClr val="C00000"/>
              </a:solidFill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F9759-D642-88D4-FE9C-C8EC8581D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859" y="4013200"/>
            <a:ext cx="3760141" cy="2844800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1E5F09D-994E-C363-AF95-0F530E4DF2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251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6"/>
    </mc:Choice>
    <mc:Fallback>
      <p:transition spd="slow" advTm="36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115C4B-E237-E51B-9814-B6FC37E1ADEA}"/>
              </a:ext>
            </a:extLst>
          </p:cNvPr>
          <p:cNvSpPr txBox="1"/>
          <p:nvPr/>
        </p:nvSpPr>
        <p:spPr>
          <a:xfrm>
            <a:off x="114300" y="0"/>
            <a:ext cx="1226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Our project</a:t>
            </a:r>
            <a:br>
              <a:rPr lang="en-US" sz="4000" dirty="0">
                <a:solidFill>
                  <a:srgbClr val="C00000"/>
                </a:solidFill>
              </a:rPr>
            </a:br>
            <a:endParaRPr lang="en-US" sz="32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EB585-6921-A87F-4024-7A340463260D}"/>
              </a:ext>
            </a:extLst>
          </p:cNvPr>
          <p:cNvSpPr txBox="1"/>
          <p:nvPr/>
        </p:nvSpPr>
        <p:spPr>
          <a:xfrm>
            <a:off x="114300" y="825500"/>
            <a:ext cx="538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Methods: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Community detection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Pattern detection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Cluster detection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NLP of Wikipedia Pages</a:t>
            </a:r>
          </a:p>
          <a:p>
            <a:r>
              <a:rPr lang="en-US" sz="3200" dirty="0">
                <a:solidFill>
                  <a:srgbClr val="C00000"/>
                </a:solidFill>
                <a:latin typeface="Google Sans"/>
              </a:rPr>
              <a:t>- Word clouds</a:t>
            </a:r>
          </a:p>
          <a:p>
            <a:endParaRPr lang="en-US" sz="3200" dirty="0">
              <a:solidFill>
                <a:srgbClr val="C00000"/>
              </a:solidFill>
              <a:latin typeface="Google Sans"/>
            </a:endParaRPr>
          </a:p>
        </p:txBody>
      </p:sp>
      <p:pic>
        <p:nvPicPr>
          <p:cNvPr id="3076" name="Picture 4" descr="Uncle Sam - Wikipedia, den frie encyklopædi">
            <a:extLst>
              <a:ext uri="{FF2B5EF4-FFF2-40B4-BE49-F238E27FC236}">
                <a16:creationId xmlns:a16="http://schemas.microsoft.com/office/drawing/2014/main" id="{803AF290-8D24-1571-7236-3D78C450D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572546"/>
            <a:ext cx="4610100" cy="612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file photo for Jonas (Instructor)">
            <a:extLst>
              <a:ext uri="{FF2B5EF4-FFF2-40B4-BE49-F238E27FC236}">
                <a16:creationId xmlns:a16="http://schemas.microsoft.com/office/drawing/2014/main" id="{F29CEB4B-1E1D-6D3A-FB23-005469219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0117" y1="36914" x2="20117" y2="36914"/>
                        <a14:backgroundMark x1="23242" y1="46875" x2="23242" y2="46875"/>
                        <a14:backgroundMark x1="53125" y1="66602" x2="53125" y2="66602"/>
                        <a14:backgroundMark x1="47070" y1="65625" x2="47070" y2="65625"/>
                        <a14:backgroundMark x1="19336" y1="41211" x2="19336" y2="41211"/>
                        <a14:backgroundMark x1="39648" y1="59180" x2="49023" y2="67188"/>
                        <a14:backgroundMark x1="49023" y1="67188" x2="58594" y2="64063"/>
                        <a14:backgroundMark x1="58594" y1="64063" x2="60352" y2="62500"/>
                        <a14:backgroundMark x1="21094" y1="19336" x2="14063" y2="49023"/>
                        <a14:backgroundMark x1="14063" y1="49023" x2="13477" y2="49023"/>
                        <a14:backgroundMark x1="58398" y1="62305" x2="65430" y2="56250"/>
                        <a14:backgroundMark x1="68555" y1="13477" x2="76758" y2="11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0"/>
          <a:stretch/>
        </p:blipFill>
        <p:spPr bwMode="auto">
          <a:xfrm rot="21127415">
            <a:off x="8604648" y="1732326"/>
            <a:ext cx="2626620" cy="217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1E2739-423E-C827-C759-B8AAB02EABC9}"/>
              </a:ext>
            </a:extLst>
          </p:cNvPr>
          <p:cNvSpPr/>
          <p:nvPr/>
        </p:nvSpPr>
        <p:spPr>
          <a:xfrm>
            <a:off x="9055100" y="5194300"/>
            <a:ext cx="2743200" cy="5493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DE6A9-4327-CB37-FBED-F60B15F97B38}"/>
              </a:ext>
            </a:extLst>
          </p:cNvPr>
          <p:cNvSpPr txBox="1"/>
          <p:nvPr/>
        </p:nvSpPr>
        <p:spPr>
          <a:xfrm>
            <a:off x="9575800" y="5115046"/>
            <a:ext cx="261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02805</a:t>
            </a:r>
            <a:r>
              <a:rPr lang="en-US" sz="4000" dirty="0">
                <a:highlight>
                  <a:srgbClr val="C0C0C0"/>
                </a:highlight>
              </a:rPr>
              <a:t>   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98E18E47-5844-124B-B277-2DFFB3430A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294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85"/>
    </mc:Choice>
    <mc:Fallback>
      <p:transition spd="slow" advTm="25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162</Words>
  <Application>Microsoft Office PowerPoint</Application>
  <PresentationFormat>Widescreen</PresentationFormat>
  <Paragraphs>35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Google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Linea Bartholdy</dc:creator>
  <cp:lastModifiedBy>Linea Bartholdy</cp:lastModifiedBy>
  <cp:revision>2</cp:revision>
  <dcterms:created xsi:type="dcterms:W3CDTF">2023-11-08T09:41:08Z</dcterms:created>
  <dcterms:modified xsi:type="dcterms:W3CDTF">2023-11-08T13:41:51Z</dcterms:modified>
</cp:coreProperties>
</file>